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64" r:id="rId2"/>
    <p:sldId id="256" r:id="rId3"/>
    <p:sldId id="257" r:id="rId4"/>
    <p:sldId id="259" r:id="rId5"/>
    <p:sldId id="260" r:id="rId6"/>
    <p:sldId id="262" r:id="rId7"/>
    <p:sldId id="263" r:id="rId8"/>
    <p:sldId id="26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FFFFFF"/>
    <a:srgbClr val="99FF99"/>
    <a:srgbClr val="FF66CC"/>
    <a:srgbClr val="FF99FF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2E39D-E725-4823-B002-0EF8CCF84B3B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28F32-00B2-4FDB-9666-6658CA62C4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7925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8F32-00B2-4FDB-9666-6658CA62C45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8156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8F32-00B2-4FDB-9666-6658CA62C4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489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8F32-00B2-4FDB-9666-6658CA62C4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489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8F32-00B2-4FDB-9666-6658CA62C45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489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8F32-00B2-4FDB-9666-6658CA62C45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489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8F32-00B2-4FDB-9666-6658CA62C4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489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28F32-00B2-4FDB-9666-6658CA62C45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9489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02609-31DE-4C9D-9F1B-66C18BF23B0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BB1C7-5773-4315-A81A-E873156467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02609-31DE-4C9D-9F1B-66C18BF23B0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BB1C7-5773-4315-A81A-E87315646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02609-31DE-4C9D-9F1B-66C18BF23B0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BB1C7-5773-4315-A81A-E87315646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02609-31DE-4C9D-9F1B-66C18BF23B0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BB1C7-5773-4315-A81A-E87315646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02609-31DE-4C9D-9F1B-66C18BF23B0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BB1C7-5773-4315-A81A-E873156467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02609-31DE-4C9D-9F1B-66C18BF23B0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BB1C7-5773-4315-A81A-E87315646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02609-31DE-4C9D-9F1B-66C18BF23B0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BB1C7-5773-4315-A81A-E87315646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02609-31DE-4C9D-9F1B-66C18BF23B0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BB1C7-5773-4315-A81A-E87315646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02609-31DE-4C9D-9F1B-66C18BF23B0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BB1C7-5773-4315-A81A-E873156467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02609-31DE-4C9D-9F1B-66C18BF23B0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BB1C7-5773-4315-A81A-E87315646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F02609-31DE-4C9D-9F1B-66C18BF23B0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7BB1C7-5773-4315-A81A-E873156467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FF02609-31DE-4C9D-9F1B-66C18BF23B0E}" type="datetimeFigureOut">
              <a:rPr lang="en-US" smtClean="0"/>
              <a:pPr/>
              <a:t>11/1/2016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7BB1C7-5773-4315-A81A-E873156467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bd13738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52863"/>
            <a:ext cx="2819400" cy="300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2743200" y="4362450"/>
            <a:ext cx="61722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31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TRẦN THỊ NHUNG</a:t>
            </a:r>
          </a:p>
          <a:p>
            <a:pPr algn="ctr"/>
            <a:endParaRPr lang="en-US" sz="3600" b="1" i="1" kern="1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i="1" kern="10">
                <a:ln w="31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MÔN: ĐẠI SỐ - LỚP </a:t>
            </a:r>
            <a:r>
              <a:rPr lang="en-US" sz="3600" b="1" i="1" kern="10" smtClean="0">
                <a:ln w="3175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8</a:t>
            </a:r>
            <a:endParaRPr lang="en-US" sz="3600" b="1" i="1" kern="10">
              <a:ln w="3175">
                <a:solidFill>
                  <a:srgbClr val="000080"/>
                </a:solidFill>
                <a:round/>
                <a:headEnd/>
                <a:tailEnd/>
              </a:ln>
              <a:solidFill>
                <a:srgbClr val="00008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8390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1" y="76200"/>
            <a:ext cx="8004415" cy="990600"/>
          </a:xfrm>
          <a:pattFill prst="pct25">
            <a:fgClr>
              <a:srgbClr val="FFFF00"/>
            </a:fgClr>
            <a:bgClr>
              <a:schemeClr val="bg1"/>
            </a:bgClr>
          </a:pattFill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600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60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iểm tra bài cũ</a:t>
            </a:r>
            <a:endParaRPr lang="en-US" sz="60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66799" y="1295400"/>
            <a:ext cx="3810001" cy="5509200"/>
          </a:xfrm>
          <a:prstGeom prst="rect">
            <a:avLst/>
          </a:prstGeom>
          <a:pattFill prst="pct80">
            <a:fgClr>
              <a:srgbClr val="FFFFCC"/>
            </a:fgClr>
            <a:bgClr>
              <a:schemeClr val="bg1"/>
            </a:bgClr>
          </a:pattFill>
          <a:ln w="9525">
            <a:solidFill>
              <a:srgbClr val="0000FF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40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 bài</a:t>
            </a:r>
            <a:endParaRPr lang="en-US" sz="2800" u="sng"/>
          </a:p>
          <a:p>
            <a:r>
              <a:rPr lang="en-US" sz="3200" b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1.Viết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công thức biểu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thị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tính chất cơ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phân thức  ?</a:t>
            </a:r>
          </a:p>
          <a:p>
            <a:r>
              <a:rPr lang="en-US" sz="2800" i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800" b="1" i="1" u="sng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2800" b="1" i="1" u="sng"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vi-VN" sz="2800" b="1" i="1" u="sng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vi-VN" sz="2800" b="1" i="1" u="sng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vi-VN" sz="2800" b="1" i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Điền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đa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thức thích hợp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vào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chỗ </a:t>
            </a: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vi-VN" sz="2800" b="1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smtClean="0"/>
          </a:p>
          <a:p>
            <a:endParaRPr lang="en-US" sz="2800"/>
          </a:p>
          <a:p>
            <a:endParaRPr lang="en-US" sz="2800" smtClean="0"/>
          </a:p>
          <a:p>
            <a:endParaRPr lang="en-US" sz="2800" smtClean="0"/>
          </a:p>
        </p:txBody>
      </p:sp>
      <p:sp>
        <p:nvSpPr>
          <p:cNvPr id="10" name="TextBox 9"/>
          <p:cNvSpPr txBox="1"/>
          <p:nvPr/>
        </p:nvSpPr>
        <p:spPr>
          <a:xfrm>
            <a:off x="6172200" y="160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267200" y="1143000"/>
            <a:ext cx="4953000" cy="5670798"/>
            <a:chOff x="3048000" y="319989"/>
            <a:chExt cx="6285052" cy="5383427"/>
          </a:xfrm>
        </p:grpSpPr>
        <p:sp>
          <p:nvSpPr>
            <p:cNvPr id="26" name="Rectangle 2"/>
            <p:cNvSpPr>
              <a:spLocks noChangeArrowheads="1"/>
            </p:cNvSpPr>
            <p:nvPr/>
          </p:nvSpPr>
          <p:spPr bwMode="auto">
            <a:xfrm>
              <a:off x="4078337" y="464666"/>
              <a:ext cx="5065664" cy="5238750"/>
            </a:xfrm>
            <a:prstGeom prst="rect">
              <a:avLst/>
            </a:prstGeom>
            <a:pattFill prst="pct80">
              <a:fgClr>
                <a:srgbClr val="FFFFCC"/>
              </a:fgClr>
              <a:bgClr>
                <a:schemeClr val="bg1"/>
              </a:bgClr>
            </a:patt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4078339" y="319989"/>
              <a:ext cx="5254713" cy="38275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 u="sng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Đáp án:</a:t>
              </a:r>
            </a:p>
            <a:p>
              <a:r>
                <a:rPr lang="en-US" sz="2400" b="1" i="1" u="sng" smtClean="0">
                  <a:latin typeface="Times New Roman" pitchFamily="18" charset="0"/>
                  <a:cs typeface="Times New Roman" pitchFamily="18" charset="0"/>
                </a:rPr>
                <a:t>1. Công thức</a:t>
              </a:r>
            </a:p>
            <a:p>
              <a:endParaRPr lang="en-US" sz="2400" b="1" u="sng">
                <a:latin typeface="Times New Roman" pitchFamily="18" charset="0"/>
                <a:cs typeface="Times New Roman" pitchFamily="18" charset="0"/>
              </a:endParaRPr>
            </a:p>
            <a:p>
              <a:endParaRPr lang="en-US" sz="2400" b="1" u="sng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400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(M là một đa thức khác 0)</a:t>
              </a:r>
            </a:p>
            <a:p>
              <a:endParaRPr lang="en-US" sz="2400" b="1" u="sng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400" b="1" u="sng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400" b="1" u="sng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400" i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(N là một nhân tử chung)</a:t>
              </a:r>
            </a:p>
            <a:p>
              <a:r>
                <a:rPr lang="en-US" sz="2400" b="1" i="1" u="sng" smtClean="0">
                  <a:latin typeface="Times New Roman" pitchFamily="18" charset="0"/>
                  <a:cs typeface="Times New Roman" pitchFamily="18" charset="0"/>
                </a:rPr>
                <a:t>2. Áp dụng</a:t>
              </a:r>
              <a:endParaRPr lang="en-US" sz="2400" b="1" i="1" u="sng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3048000" y="695325"/>
              <a:ext cx="4724400" cy="609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endParaRPr lang="en-US" sz="3200" smtClean="0">
                <a:solidFill>
                  <a:srgbClr val="0033CC"/>
                </a:solidFill>
              </a:endParaRPr>
            </a:p>
            <a:p>
              <a:pPr marL="342900" indent="-342900" algn="ctr">
                <a:spcBef>
                  <a:spcPct val="20000"/>
                </a:spcBef>
              </a:pPr>
              <a:endParaRPr lang="en-US" sz="3200">
                <a:solidFill>
                  <a:srgbClr val="0033CC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Rectangle 39"/>
              <p:cNvSpPr/>
              <p:nvPr/>
            </p:nvSpPr>
            <p:spPr>
              <a:xfrm>
                <a:off x="6312374" y="2035467"/>
                <a:ext cx="1631601" cy="7825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𝑩</m:t>
                          </m:r>
                        </m:den>
                      </m:f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𝑨</m:t>
                          </m:r>
                          <m:r>
                            <m:rPr>
                              <m:nor/>
                            </m:rPr>
                            <a:rPr lang="en-US" sz="2400" b="1" i="1"/>
                            <m:t> </m:t>
                          </m:r>
                          <m:r>
                            <a:rPr lang="en-US" sz="2400" b="1">
                              <a:latin typeface="Cambria Math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n-US" sz="2400" b="1" i="1"/>
                            <m:t> 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𝑴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𝑩</m:t>
                          </m:r>
                          <m:r>
                            <m:rPr>
                              <m:nor/>
                            </m:rPr>
                            <a:rPr lang="en-US" sz="2400" b="1" i="1"/>
                            <m:t> </m:t>
                          </m:r>
                          <m:r>
                            <a:rPr lang="en-US" sz="2400" b="1">
                              <a:latin typeface="Cambria Math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n-US" sz="2400" b="1" i="1"/>
                            <m:t> 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𝑴</m:t>
                          </m:r>
                        </m:den>
                      </m:f>
                    </m:oMath>
                  </m:oMathPara>
                </a14:m>
                <a:endParaRPr lang="en-US" sz="2400" b="1"/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2374" y="2035467"/>
                <a:ext cx="1631601" cy="7825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Rectangle 40"/>
              <p:cNvSpPr/>
              <p:nvPr/>
            </p:nvSpPr>
            <p:spPr>
              <a:xfrm>
                <a:off x="5029201" y="5027102"/>
                <a:ext cx="4343400" cy="16022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400" b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"/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𝟓</m:t>
                              </m:r>
                            </m:e>
                          </m:d>
                        </m:den>
                      </m:f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>
                              <a:latin typeface="Cambria Math"/>
                            </a:rPr>
                            <m:t>+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400" b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2400" b="1"/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1" y="5027102"/>
                <a:ext cx="4343400" cy="160229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Rectangle 41"/>
              <p:cNvSpPr/>
              <p:nvPr/>
            </p:nvSpPr>
            <p:spPr>
              <a:xfrm>
                <a:off x="6324600" y="3483267"/>
                <a:ext cx="1665264" cy="7825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𝑨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𝑩</m:t>
                          </m:r>
                        </m:den>
                      </m:f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𝑨</m:t>
                          </m:r>
                          <m:r>
                            <m:rPr>
                              <m:nor/>
                            </m:rPr>
                            <a:rPr lang="en-US" sz="2400" b="1" i="1"/>
                            <m:t>  </m:t>
                          </m:r>
                          <m:r>
                            <a:rPr lang="en-US" sz="2400" b="1">
                              <a:latin typeface="Cambria Math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 sz="2400" b="1" i="1"/>
                            <m:t> 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𝑵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𝑩</m:t>
                          </m:r>
                          <m:r>
                            <m:rPr>
                              <m:nor/>
                            </m:rPr>
                            <a:rPr lang="en-US" sz="2400" b="1" i="1"/>
                            <m:t>  </m:t>
                          </m:r>
                          <m:r>
                            <a:rPr lang="en-US" sz="2400" b="1">
                              <a:latin typeface="Cambria Math"/>
                            </a:rPr>
                            <m:t>:</m:t>
                          </m:r>
                          <m:r>
                            <m:rPr>
                              <m:nor/>
                            </m:rPr>
                            <a:rPr lang="en-US" sz="2400" b="1" i="1"/>
                            <m:t> 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𝑵</m:t>
                          </m:r>
                        </m:den>
                      </m:f>
                    </m:oMath>
                  </m:oMathPara>
                </a14:m>
                <a:endParaRPr lang="en-US" sz="2400" b="1"/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483267"/>
                <a:ext cx="1665264" cy="7825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Rectangle 42"/>
              <p:cNvSpPr/>
              <p:nvPr/>
            </p:nvSpPr>
            <p:spPr>
              <a:xfrm>
                <a:off x="1066801" y="4489098"/>
                <a:ext cx="3886199" cy="18355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num>
                        <m:den>
                          <m:r>
                            <a:rPr lang="en-US" sz="2800" b="1" i="1">
                              <a:latin typeface="Cambria Math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8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800" b="1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𝟓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</m:den>
                      </m:f>
                      <m:r>
                        <a:rPr lang="en-US" sz="28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800" b="1">
                              <a:latin typeface="Cambria Math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>
                                  <a:latin typeface="Cambria Math"/>
                                </a:rPr>
                                <m:t>.....</m:t>
                              </m:r>
                            </m:e>
                          </m:d>
                        </m:num>
                        <m:den>
                          <m:r>
                            <a:rPr lang="en-US" sz="2800" b="1">
                              <a:latin typeface="Cambria Math"/>
                            </a:rPr>
                            <m:t>...</m:t>
                          </m:r>
                          <m:d>
                            <m:d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800" b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800" b="1" i="1">
                                  <a:latin typeface="Cambria Math"/>
                                </a:rPr>
                                <m:t>𝟓</m:t>
                              </m:r>
                            </m:e>
                          </m:d>
                        </m:den>
                      </m:f>
                      <m:r>
                        <a:rPr lang="en-US" sz="28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/>
                            </a:rPr>
                            <m:t>𝒙</m:t>
                          </m:r>
                          <m:r>
                            <a:rPr lang="en-US" sz="2800" b="1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800" b="1">
                              <a:latin typeface="Cambria Math"/>
                            </a:rPr>
                            <m:t>...</m:t>
                          </m:r>
                        </m:den>
                      </m:f>
                    </m:oMath>
                  </m:oMathPara>
                </a14:m>
                <a:endParaRPr lang="en-US" sz="2400" b="1"/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1" y="4489098"/>
                <a:ext cx="3886199" cy="183550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98773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01000" cy="914400"/>
          </a:xfrm>
          <a:pattFill prst="shingle">
            <a:fgClr>
              <a:srgbClr val="FFFF00"/>
            </a:fgClr>
            <a:bgClr>
              <a:schemeClr val="bg1"/>
            </a:bgClr>
          </a:pattFill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  <p:txBody>
          <a:bodyPr>
            <a:noAutofit/>
          </a:bodyPr>
          <a:lstStyle/>
          <a:p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24: Rút gọn phân thức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623" y="1036093"/>
            <a:ext cx="4038600" cy="5791200"/>
          </a:xfrm>
          <a:pattFill prst="pct80">
            <a:fgClr>
              <a:srgbClr val="FFFFCC"/>
            </a:fgClr>
            <a:bgClr>
              <a:schemeClr val="bg1"/>
            </a:bgClr>
          </a:pattFill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en-US" sz="2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1143000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?1</a:t>
            </a:r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93208" y="1064526"/>
            <a:ext cx="4050792" cy="5791200"/>
          </a:xfrm>
          <a:prstGeom prst="rect">
            <a:avLst/>
          </a:prstGeom>
          <a:pattFill prst="pct80">
            <a:fgClr>
              <a:srgbClr val="FFFFCC"/>
            </a:fgClr>
            <a:bgClr>
              <a:schemeClr val="bg1"/>
            </a:bgClr>
          </a:pattFill>
          <a:ln>
            <a:solidFill>
              <a:srgbClr val="0000FF">
                <a:alpha val="94000"/>
              </a:srgbClr>
            </a:solidFill>
          </a:ln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82296" indent="0"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1143000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?2</a:t>
            </a:r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1066800" y="1524000"/>
                <a:ext cx="4019049" cy="14524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82296" indent="0">
                  <a:buNone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Cho phân thức</a:t>
                </a: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𝟏𝟎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den>
                    </m:f>
                  </m:oMath>
                </a14:m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a) Tìm nhân tử chung của cả tử và mẫu.</a:t>
                </a:r>
              </a:p>
              <a:p>
                <a:pPr marL="82296" indent="0">
                  <a:buNone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b) Chia cả tử và mẫu cho nhân tử chung.</a:t>
                </a:r>
              </a:p>
              <a:p>
                <a:endParaRPr lang="en-US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524000"/>
                <a:ext cx="4019049" cy="1452449"/>
              </a:xfrm>
              <a:prstGeom prst="rect">
                <a:avLst/>
              </a:prstGeom>
              <a:blipFill rotWithShape="1">
                <a:blip r:embed="rId3"/>
                <a:stretch>
                  <a:fillRect r="-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5448300" y="1295400"/>
                <a:ext cx="3553216" cy="1926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82296" indent="0">
                  <a:buNone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Cho phân thức: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𝟓</m:t>
                        </m:r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  <m:r>
                          <a:rPr lang="en-US" sz="2000" b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𝟐𝟓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𝟓𝟎</m:t>
                        </m:r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endParaRPr lang="en-US" sz="2000" b="1" i="1"/>
              </a:p>
              <a:p>
                <a:pPr marL="82296" indent="0">
                  <a:buNone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a) Phân tích cả tử và mẫu thành nhân tử, rồi tìm nhân tử chung của chúng.</a:t>
                </a:r>
              </a:p>
              <a:p>
                <a:pPr marL="82296" indent="0">
                  <a:buNone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b) Chia cả tử và mẫu cho nhân tử chung</a:t>
                </a:r>
                <a:r>
                  <a:rPr lang="en-US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300" y="1295400"/>
                <a:ext cx="3553216" cy="1926553"/>
              </a:xfrm>
              <a:prstGeom prst="rect">
                <a:avLst/>
              </a:prstGeom>
              <a:blipFill rotWithShape="1">
                <a:blip r:embed="rId4"/>
                <a:stretch>
                  <a:fillRect b="-3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1333500" y="2842552"/>
                <a:ext cx="2933700" cy="1729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82296" indent="0" algn="ctr">
                  <a:buNone/>
                </a:pPr>
                <a:r>
                  <a:rPr lang="en-US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Giải</a:t>
                </a:r>
              </a:p>
              <a:p>
                <a:pPr marL="82296" indent="0">
                  <a:buNone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a) Nhân tử chung của cả tử và mẫu là: </a:t>
                </a:r>
                <a:r>
                  <a:rPr lang="en-US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2x</a:t>
                </a:r>
                <a:r>
                  <a:rPr lang="en-US" b="1" baseline="3000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baseline="3000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/>
                </a:r>
              </a:p>
              <a:p>
                <a:pPr marL="82296" indent="0">
                  <a:buNone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b)</a:t>
                </a:r>
                <a:r>
                  <a:rPr lang="en-US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𝟏𝟎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𝟒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en-US" sz="2000" b="1">
                            <a:latin typeface="Cambria Math"/>
                          </a:rPr>
                          <m:t>: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𝟏𝟎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  <m:r>
                          <a:rPr lang="en-US" sz="2000" b="1" i="1">
                            <a:latin typeface="Cambria Math"/>
                          </a:rPr>
                          <m:t>  </m:t>
                        </m:r>
                        <m:r>
                          <a:rPr lang="en-US" sz="2000" b="1">
                            <a:latin typeface="Cambria Math"/>
                          </a:rPr>
                          <m:t>: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b="1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𝟐</m:t>
                        </m:r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𝟓</m:t>
                        </m:r>
                        <m:r>
                          <a:rPr lang="en-US" sz="2000" b="1" i="1">
                            <a:latin typeface="Cambria Math"/>
                          </a:rPr>
                          <m:t>𝒚</m:t>
                        </m:r>
                      </m:den>
                    </m:f>
                  </m:oMath>
                </a14:m>
                <a:endParaRPr lang="en-US" b="1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2842552"/>
                <a:ext cx="2933700" cy="1729448"/>
              </a:xfrm>
              <a:prstGeom prst="rect">
                <a:avLst/>
              </a:prstGeom>
              <a:blipFill rotWithShape="1">
                <a:blip r:embed="rId5"/>
                <a:stretch>
                  <a:fillRect t="-1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5455124" y="3505200"/>
                <a:ext cx="2792752" cy="23429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82296" indent="0" algn="ctr">
                  <a:buNone/>
                </a:pPr>
                <a:r>
                  <a:rPr lang="en-US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Giải</a:t>
                </a:r>
              </a:p>
              <a:p>
                <a:pPr marL="82296" indent="0">
                  <a:buNone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a) 5x + 10 = 5.( x + 2 )</a:t>
                </a:r>
              </a:p>
              <a:p>
                <a:pPr marL="82296" indent="0">
                  <a:buNone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25x</a:t>
                </a:r>
                <a:r>
                  <a:rPr lang="en-US" baseline="3000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 + 50x = 25x. ( x + 2 ) </a:t>
                </a:r>
              </a:p>
              <a:p>
                <a:pPr marL="82296" indent="0">
                  <a:buNone/>
                </a:pPr>
                <a:r>
                  <a:rPr lang="en-US">
                    <a:latin typeface="Times New Roman" pitchFamily="18" charset="0"/>
                    <a:cs typeface="Times New Roman" pitchFamily="18" charset="0"/>
                  </a:rPr>
                  <a:t>Nhân tử chung là: </a:t>
                </a:r>
                <a:r>
                  <a:rPr lang="en-US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5.(x + 2)</a:t>
                </a:r>
              </a:p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160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𝟓</m:t>
                        </m:r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  <m:r>
                          <a:rPr lang="en-US" sz="2000" b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𝟐𝟓</m:t>
                        </m:r>
                        <m:sSup>
                          <m:sSup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latin typeface="Cambria Math"/>
                          </a:rPr>
                          <m:t>𝟓𝟎</m:t>
                        </m:r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160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000" b="1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𝟓</m:t>
                        </m:r>
                        <m:r>
                          <a:rPr lang="en-US" sz="2000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en-US" sz="2000" b="1" i="1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𝟐𝟓</m:t>
                        </m:r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  <m:r>
                          <a:rPr lang="en-US" sz="2000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en-US" sz="2000" b="1" i="1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spcAft>
                    <a:spcPts val="1200"/>
                  </a:spcAft>
                  <a:buNone/>
                </a:pPr>
                <a:r>
                  <a:rPr lang="en-US" sz="2400" b="1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𝟓</m:t>
                        </m:r>
                        <m:r>
                          <a:rPr lang="en-US" sz="2000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en-US" sz="2000" b="1" i="1">
                            <a:latin typeface="Cambria Math"/>
                          </a:rPr>
                          <m:t> :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𝟐𝟓</m:t>
                        </m:r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  <m:r>
                          <a:rPr lang="en-US" sz="2000" b="1" i="1">
                            <a:latin typeface="Cambria Math"/>
                          </a:rPr>
                          <m:t>.</m:t>
                        </m:r>
                        <m:d>
                          <m:dPr>
                            <m:ctrlPr>
                              <a:rPr lang="en-US" sz="2000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b="1" i="1"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en-US" sz="2000" b="1" i="1">
                            <a:latin typeface="Cambria Math"/>
                          </a:rPr>
                          <m:t> :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20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000" b="1" i="1">
                            <a:latin typeface="Cambria Math"/>
                          </a:rPr>
                          <m:t>𝟓</m:t>
                        </m:r>
                        <m:r>
                          <a:rPr lang="en-US" sz="2000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endParaRPr lang="en-US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124" y="3505200"/>
                <a:ext cx="2792752" cy="2342949"/>
              </a:xfrm>
              <a:prstGeom prst="rect">
                <a:avLst/>
              </a:prstGeom>
              <a:blipFill rotWithShape="1">
                <a:blip r:embed="rId6"/>
                <a:stretch>
                  <a:fillRect l="-437" t="-1302" r="-873" b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6663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848600" cy="1524000"/>
          </a:xfrm>
          <a:pattFill prst="shingle">
            <a:fgClr>
              <a:srgbClr val="FFFF00"/>
            </a:fgClr>
            <a:bgClr>
              <a:schemeClr val="bg1"/>
            </a:bgClr>
          </a:pattFill>
          <a:ln>
            <a:solidFill>
              <a:srgbClr val="FF0000"/>
            </a:solidFill>
          </a:ln>
          <a:effectLst>
            <a:glow rad="127000">
              <a:srgbClr val="FF0000"/>
            </a:glow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algn="ctr"/>
            <a:r>
              <a:rPr lang="vi-VN" sz="6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nhóm</a:t>
            </a:r>
            <a:r>
              <a:rPr lang="vi-VN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thời gian 3 phút)</a:t>
            </a:r>
            <a:endParaRPr lang="en-US" sz="4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1752600"/>
                <a:ext cx="4038600" cy="5105400"/>
              </a:xfrm>
              <a:pattFill prst="pct80">
                <a:fgClr>
                  <a:srgbClr val="FFFFCC"/>
                </a:fgClr>
                <a:bgClr>
                  <a:schemeClr val="bg1"/>
                </a:bgClr>
              </a:pattFill>
              <a:ln>
                <a:solidFill>
                  <a:schemeClr val="accent6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82296" indent="0" algn="ctr">
                  <a:buNone/>
                </a:pPr>
                <a:r>
                  <a:rPr lang="vi-VN" sz="3600" b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Nhóm 1 và nhóm 3</a:t>
                </a:r>
              </a:p>
              <a:p>
                <a:pPr marL="82296" indent="0" algn="ctr">
                  <a:buNone/>
                </a:pPr>
                <a:endParaRPr lang="en-US" sz="2400" b="1" i="1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 algn="ctr">
                  <a:buNone/>
                </a:pPr>
                <a:r>
                  <a:rPr lang="en-US" sz="2400" b="1" i="1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vi-VN" sz="2400" b="1" i="1" smtClean="0">
                    <a:latin typeface="Times New Roman" pitchFamily="18" charset="0"/>
                    <a:cs typeface="Times New Roman" pitchFamily="18" charset="0"/>
                  </a:rPr>
                  <a:t>út gọn</a:t>
                </a:r>
                <a:r>
                  <a:rPr lang="en-US" sz="2400" b="1" i="1" smtClean="0">
                    <a:latin typeface="Times New Roman" pitchFamily="18" charset="0"/>
                    <a:cs typeface="Times New Roman" pitchFamily="18" charset="0"/>
                  </a:rPr>
                  <a:t> các phân thức sau:</a:t>
                </a:r>
              </a:p>
              <a:p>
                <a:pPr marL="82296" indent="0">
                  <a:buNone/>
                </a:pPr>
                <a:endParaRPr lang="en-US" sz="240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i="1">
                              <a:latin typeface="Cambria Math"/>
                            </a:rPr>
                          </m:ctrlPr>
                        </m:mPr>
                        <m:mr>
                          <m:e>
                            <m:eqArr>
                              <m:eqArr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)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>
                                        <a:latin typeface="Cambria Math"/>
                                      </a:rPr>
                                      <m:t>6</m:t>
                                    </m:r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40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sz="240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400">
                                        <a:latin typeface="Cambria Math"/>
                                      </a:rPr>
                                      <m:t>8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sz="2400">
                                            <a:latin typeface="Cambria Math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/>
                              <m:e/>
                            </m:eqArr>
                          </m:e>
                        </m:mr>
                        <m:m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  <m:r>
                              <a:rPr lang="en-US" sz="2400">
                                <a:latin typeface="Cambria Math"/>
                              </a:rPr>
                              <m:t>)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10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/>
                                  </a:rPr>
                                  <m:t>𝑦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−5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400">
                                    <a:latin typeface="Cambria Math"/>
                                  </a:rPr>
                                  <m:t>5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400">
                                    <a:latin typeface="Cambria Math"/>
                                  </a:rPr>
                                  <m:t>−10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n-US" sz="240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1752600"/>
                <a:ext cx="4038600" cy="5105400"/>
              </a:xfrm>
              <a:blipFill rotWithShape="1">
                <a:blip r:embed="rId3"/>
                <a:stretch>
                  <a:fillRect l="-1351" t="-1665" r="-3153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5093208" y="1752600"/>
                <a:ext cx="4050792" cy="5105400"/>
              </a:xfrm>
              <a:prstGeom prst="rect">
                <a:avLst/>
              </a:prstGeom>
              <a:pattFill prst="pct80">
                <a:fgClr>
                  <a:srgbClr val="FFFFCC"/>
                </a:fgClr>
                <a:bgClr>
                  <a:schemeClr val="bg1"/>
                </a:bgClr>
              </a:pattFill>
              <a:ln>
                <a:solidFill>
                  <a:srgbClr val="0000FF"/>
                </a:solidFill>
              </a:ln>
            </p:spPr>
            <p:txBody>
              <a:bodyPr>
                <a:normAutofit/>
              </a:bodyPr>
              <a:lstStyle>
                <a:lvl1pPr marL="365760" indent="-283464" algn="l" rtl="0" eaLnBrk="1" latinLnBrk="0" hangingPunct="1">
                  <a:lnSpc>
                    <a:spcPct val="100000"/>
                  </a:lnSpc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37744" algn="l" rtl="0" eaLnBrk="1" latinLnBrk="0" hangingPunct="1">
                  <a:lnSpc>
                    <a:spcPct val="100000"/>
                  </a:lnSpc>
                  <a:spcBef>
                    <a:spcPts val="550"/>
                  </a:spcBef>
                  <a:buClr>
                    <a:schemeClr val="accent1"/>
                  </a:buClr>
                  <a:buFont typeface="Verdana"/>
                  <a:buChar char="◦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86968" indent="-22860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2"/>
                  </a:buClr>
                  <a:buFont typeface="Wingdings 2"/>
                  <a:buChar char="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73736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3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98448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4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0876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5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130552" indent="-182880" algn="l" rtl="0" eaLnBrk="1" latinLnBrk="0" hangingPunct="1">
                  <a:lnSpc>
                    <a:spcPct val="100000"/>
                  </a:lnSpc>
                  <a:spcBef>
                    <a:spcPct val="20000"/>
                  </a:spcBef>
                  <a:buClr>
                    <a:schemeClr val="accent6"/>
                  </a:buClr>
                  <a:buFont typeface="Wingdings 2"/>
                  <a:buChar char="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  <a:extLst/>
              </a:lstStyle>
              <a:p>
                <a:pPr marL="82296" indent="0" algn="ctr">
                  <a:buNone/>
                </a:pPr>
                <a:r>
                  <a:rPr lang="vi-VN" sz="3600" b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Nhóm </a:t>
                </a:r>
                <a:r>
                  <a:rPr lang="en-US" sz="3600" b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vi-VN" sz="3600" b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vi-VN" sz="36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và nhóm </a:t>
                </a:r>
                <a:r>
                  <a:rPr lang="en-US" sz="3600" b="1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  <a:p>
                <a:pPr marL="82296" indent="0" algn="ctr">
                  <a:buNone/>
                </a:pPr>
                <a:endParaRPr lang="vi-VN" sz="2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 algn="ctr">
                  <a:buNone/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vi-VN" sz="2400" b="1" i="1">
                    <a:latin typeface="Times New Roman" pitchFamily="18" charset="0"/>
                    <a:cs typeface="Times New Roman" pitchFamily="18" charset="0"/>
                  </a:rPr>
                  <a:t>út gọn</a:t>
                </a: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 các phân thức sau</a:t>
                </a:r>
                <a:r>
                  <a:rPr lang="en-US" sz="2400" b="1" i="1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82296" indent="0" algn="ctr">
                  <a:buNone/>
                </a:pPr>
                <a:endParaRPr lang="en-US" sz="2400" b="1" i="1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i="1">
                              <a:latin typeface="Cambria Math"/>
                            </a:rPr>
                          </m:ctrlPr>
                        </m:mPr>
                        <m:mr>
                          <m:e>
                            <m:eqArr>
                              <m:eqArr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)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>
                                        <a:latin typeface="Cambria Math"/>
                                      </a:rPr>
                                      <m:t>15</m:t>
                                    </m:r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40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sz="2400">
                                            <a:latin typeface="Cambria Math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US" sz="2400">
                                        <a:latin typeface="Cambria Math"/>
                                      </a:rPr>
                                      <m:t>20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sz="2400">
                                            <a:latin typeface="Cambria Math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/>
                              <m:e/>
                            </m:eqArr>
                          </m:e>
                        </m:mr>
                        <m:m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𝑏</m:t>
                            </m:r>
                            <m:r>
                              <a:rPr lang="en-US" sz="2400">
                                <a:latin typeface="Cambria Math"/>
                              </a:rPr>
                              <m:t>)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400">
                                    <a:latin typeface="Cambria Math"/>
                                  </a:rPr>
                                  <m:t>−8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400">
                                    <a:latin typeface="Cambria Math"/>
                                  </a:rPr>
                                  <m:t>16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400">
                                    <a:latin typeface="Cambria Math"/>
                                  </a:rPr>
                                  <m:t>−8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n-US" sz="2400" b="1" i="1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 algn="ctr">
                  <a:buNone/>
                </a:pPr>
                <a:endParaRPr lang="en-US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208" y="1752600"/>
                <a:ext cx="4050792" cy="5105400"/>
              </a:xfrm>
              <a:prstGeom prst="rect">
                <a:avLst/>
              </a:prstGeom>
              <a:blipFill rotWithShape="1">
                <a:blip r:embed="rId4"/>
                <a:stretch>
                  <a:fillRect l="-1351" t="-1788" r="-315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4" name="Rounded Rectangle 3"/>
          <p:cNvSpPr/>
          <p:nvPr/>
        </p:nvSpPr>
        <p:spPr>
          <a:xfrm>
            <a:off x="3378708" y="6310952"/>
            <a:ext cx="3429000" cy="457200"/>
          </a:xfrm>
          <a:prstGeom prst="roundRect">
            <a:avLst/>
          </a:prstGeom>
          <a:ln>
            <a:solidFill>
              <a:srgbClr val="FF0000"/>
            </a:solidFill>
          </a:ln>
          <a:effectLst>
            <a:glow rad="127000">
              <a:srgbClr val="FF0000"/>
            </a:glow>
            <a:outerShdw blurRad="50800" dist="50800" dir="5400000" algn="ctr" rotWithShape="0">
              <a:srgbClr val="FF0000"/>
            </a:outerShdw>
          </a:effectLst>
          <a:scene3d>
            <a:camera prst="perspectiveRight"/>
            <a:lightRig rig="threePt" dir="t"/>
          </a:scene3d>
          <a:sp3d extrusionH="76200">
            <a:bevelT prst="angle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52800" y="6310952"/>
            <a:ext cx="3429000" cy="45720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  <a:effectLst>
            <a:glow rad="127000">
              <a:srgbClr val="FF0000"/>
            </a:glow>
            <a:outerShdw blurRad="50800" dist="50800" dir="5400000" algn="ctr" rotWithShape="0">
              <a:srgbClr val="FF0000"/>
            </a:outerShdw>
          </a:effectLst>
          <a:scene3d>
            <a:camera prst="perspectiveRight"/>
            <a:lightRig rig="threePt" dir="t"/>
          </a:scene3d>
          <a:sp3d extrusionH="76200">
            <a:bevelT prst="angle"/>
            <a:extrusionClr>
              <a:srgbClr val="FF00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9756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7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848600" cy="990600"/>
          </a:xfrm>
          <a:pattFill prst="shingle">
            <a:fgClr>
              <a:srgbClr val="FFFF00"/>
            </a:fgClr>
            <a:bgClr>
              <a:schemeClr val="bg1"/>
            </a:bgClr>
          </a:pattFill>
          <a:ln>
            <a:solidFill>
              <a:srgbClr val="FF0000"/>
            </a:solidFill>
          </a:ln>
          <a:effectLst>
            <a:glow rad="63500">
              <a:srgbClr val="FF0000"/>
            </a:glow>
            <a:outerShdw blurRad="50800" dist="50800" dir="5400000" algn="ctr" rotWithShape="0">
              <a:schemeClr val="bg1"/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 extrusionH="76200" contourW="12700">
            <a:bevelT/>
            <a:extrusionClr>
              <a:schemeClr val="bg1"/>
            </a:extrusionClr>
            <a:contourClr>
              <a:schemeClr val="bg1"/>
            </a:contourClr>
          </a:sp3d>
        </p:spPr>
        <p:txBody>
          <a:bodyPr>
            <a:no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3. Luyện tập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1333500"/>
                <a:ext cx="4038600" cy="5524500"/>
              </a:xfrm>
              <a:pattFill prst="pct5">
                <a:fgClr>
                  <a:srgbClr val="FFFFCC"/>
                </a:fgClr>
                <a:bgClr>
                  <a:srgbClr val="FFFFCC"/>
                </a:bgClr>
              </a:pattFill>
              <a:ln cmpd="sng">
                <a:solidFill>
                  <a:srgbClr val="0000FF"/>
                </a:solidFill>
              </a:ln>
              <a:effectLst/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b="1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2800" b="1" smtClean="0">
                    <a:latin typeface="Times New Roman" pitchFamily="18" charset="0"/>
                    <a:cs typeface="Times New Roman" pitchFamily="18" charset="0"/>
                  </a:rPr>
                  <a:t>Rút gọn phân thức:</a:t>
                </a:r>
              </a:p>
              <a:p>
                <a:pPr marL="82296" indent="0">
                  <a:buNone/>
                </a:pPr>
                <a:endParaRPr lang="en-US" sz="2400" b="1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  <m:r>
                            <a:rPr lang="en-US" b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b="1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 algn="ctr">
                  <a:buNone/>
                </a:pPr>
                <a:endParaRPr lang="en-US" sz="2800" b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1333500"/>
                <a:ext cx="4038600" cy="5524500"/>
              </a:xfrm>
              <a:blipFill rotWithShape="1">
                <a:blip r:embed="rId3"/>
                <a:stretch>
                  <a:fillRect t="-991"/>
                </a:stretch>
              </a:blipFill>
              <a:ln cmpd="sng">
                <a:solidFill>
                  <a:srgbClr val="0000FF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 txBox="1">
            <a:spLocks/>
          </p:cNvSpPr>
          <p:nvPr/>
        </p:nvSpPr>
        <p:spPr>
          <a:xfrm>
            <a:off x="5093208" y="1333500"/>
            <a:ext cx="4050792" cy="5524500"/>
          </a:xfrm>
          <a:prstGeom prst="rect">
            <a:avLst/>
          </a:prstGeom>
          <a:pattFill prst="pct80">
            <a:fgClr>
              <a:srgbClr val="FFFFCC"/>
            </a:fgClr>
            <a:bgClr>
              <a:schemeClr val="bg1"/>
            </a:bgClr>
          </a:pattFill>
          <a:ln>
            <a:solidFill>
              <a:srgbClr val="0000FF"/>
            </a:solidFill>
          </a:ln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1447800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?3</a:t>
            </a:r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1447800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?4        </a:t>
            </a:r>
            <a:endParaRPr lang="en-US" sz="24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5093208" y="1371600"/>
                <a:ext cx="4050792" cy="2486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82296" indent="0">
                  <a:buNone/>
                </a:pPr>
                <a:r>
                  <a:rPr lang="en-US" sz="2800" b="1" smtClean="0">
                    <a:latin typeface="Times New Roman" pitchFamily="18" charset="0"/>
                    <a:cs typeface="Times New Roman" pitchFamily="18" charset="0"/>
                  </a:rPr>
                  <a:t>        Rút gọn phân thức:</a:t>
                </a:r>
              </a:p>
              <a:p>
                <a:pPr marL="82296" indent="0">
                  <a:buNone/>
                </a:pPr>
                <a:endParaRPr lang="en-US" sz="2800" b="1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sz="32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1" i="1">
                                  <a:latin typeface="Cambria Math"/>
                                </a:rPr>
                                <m:t>𝟑</m:t>
                              </m:r>
                              <m:r>
                                <a:rPr lang="en-US" sz="3200" b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32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3200" b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3200" b="1" i="1">
                                  <a:latin typeface="Cambria Math"/>
                                </a:rPr>
                                <m:t>𝒚</m:t>
                              </m:r>
                            </m:e>
                          </m:d>
                        </m:num>
                        <m:den>
                          <m:r>
                            <a:rPr lang="en-US" sz="3200" b="1" i="1">
                              <a:latin typeface="Cambria Math"/>
                            </a:rPr>
                            <m:t>𝒚</m:t>
                          </m:r>
                          <m:r>
                            <a:rPr lang="en-US" sz="3200" b="1">
                              <a:latin typeface="Cambria Math"/>
                            </a:rPr>
                            <m:t>−</m:t>
                          </m:r>
                          <m:r>
                            <a:rPr lang="en-US" sz="3200" b="1" i="1">
                              <a:latin typeface="Cambria Math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3200" b="1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208" y="1371600"/>
                <a:ext cx="4050792" cy="2486643"/>
              </a:xfrm>
              <a:prstGeom prst="rect">
                <a:avLst/>
              </a:prstGeom>
              <a:blipFill rotWithShape="1">
                <a:blip r:embed="rId4"/>
                <a:stretch>
                  <a:fillRect t="-2451" r="-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1600200" y="4096382"/>
                <a:ext cx="3123034" cy="17559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82296" indent="0" algn="ctr">
                  <a:buNone/>
                </a:pPr>
                <a:r>
                  <a:rPr lang="en-US" sz="20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Giải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  <m:r>
                            <a:rPr lang="en-US" b="1" i="1">
                              <a:latin typeface="Cambria Math"/>
                            </a:rPr>
                            <m:t>𝒙</m:t>
                          </m:r>
                          <m:r>
                            <a:rPr lang="en-US" b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  <m:r>
                            <a:rPr lang="en-US" b="1">
                              <a:latin typeface="Cambria Math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p/>
                              </m:sSup>
                              <m:r>
                                <a:rPr lang="en-US" sz="2000" b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1" i="1">
                                  <a:latin typeface="Cambria Math"/>
                                </a:rPr>
                                <m:t>𝟏</m:t>
                              </m:r>
                            </m:e>
                          </m:d>
                          <m:r>
                            <a:rPr lang="en-US" sz="2000" b="1" i="1">
                              <a:latin typeface="Cambria Math"/>
                            </a:rPr>
                            <m:t> </m:t>
                          </m:r>
                          <m:r>
                            <a:rPr lang="en-US" sz="2000" b="1" i="1" baseline="3000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𝟓</m:t>
                          </m:r>
                          <m:sSup>
                            <m:sSupPr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20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>
                              <a:latin typeface="Cambria Math"/>
                            </a:rPr>
                            <m:t> (</m:t>
                          </m:r>
                          <m:r>
                            <a:rPr lang="en-US" sz="2000" b="1">
                              <a:latin typeface="Cambria Math"/>
                            </a:rPr>
                            <m:t>𝐱</m:t>
                          </m:r>
                          <m:r>
                            <a:rPr lang="en-US" sz="2000" b="1">
                              <a:latin typeface="Cambria Math"/>
                            </a:rPr>
                            <m:t>+</m:t>
                          </m:r>
                          <m:r>
                            <a:rPr lang="en-US" sz="2000" b="1" i="1"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                  =</a:t>
                </a:r>
                <a:r>
                  <a:rPr lang="en-US" b="1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𝟓</m:t>
                        </m:r>
                        <m:sSup>
                          <m:sSupPr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sz="2000" b="1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096382"/>
                <a:ext cx="3123034" cy="1755930"/>
              </a:xfrm>
              <a:prstGeom prst="rect">
                <a:avLst/>
              </a:prstGeom>
              <a:blipFill rotWithShape="1">
                <a:blip r:embed="rId5"/>
                <a:stretch>
                  <a:fillRect t="-1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5867400" y="3873312"/>
                <a:ext cx="2244974" cy="1031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82296" algn="ctr"/>
                <a:r>
                  <a:rPr lang="en-US" sz="1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Giải</a:t>
                </a:r>
              </a:p>
              <a:p>
                <a:pPr marL="82296" algn="ctr"/>
                <a:endParaRPr lang="en-US" sz="16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"/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𝟑</m:t>
                            </m:r>
                            <m:r>
                              <a:rPr lang="en-US" b="1">
                                <a:latin typeface="Cambria Math"/>
                              </a:rPr>
                              <m:t>(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  <m:r>
                              <a:rPr lang="en-US" b="1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𝒚</m:t>
                            </m:r>
                          </m:e>
                        </m:d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𝒚</m:t>
                        </m:r>
                        <m:r>
                          <a:rPr lang="en-US" b="1"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den>
                    </m:f>
                    <m:r>
                      <a:rPr lang="en-US" b="1" i="1">
                        <a:latin typeface="Cambria Math"/>
                      </a:rPr>
                      <m:t>=</m:t>
                    </m:r>
                  </m:oMath>
                </a14:m>
                <a:r>
                  <a:rPr lang="en-US" b="1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begChr m:val=""/>
                            <m:ctrlPr>
                              <a:rPr lang="en-US" b="1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𝟑</m:t>
                            </m:r>
                            <m:r>
                              <a:rPr lang="en-US" b="1">
                                <a:latin typeface="Cambria Math"/>
                              </a:rPr>
                              <m:t>(</m:t>
                            </m:r>
                            <m:r>
                              <a:rPr lang="en-US" b="1">
                                <a:latin typeface="Cambria Math"/>
                              </a:rPr>
                              <m:t>𝐲</m:t>
                            </m:r>
                            <m:r>
                              <a:rPr lang="en-US" b="1">
                                <a:latin typeface="Cambria Math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𝒙</m:t>
                            </m:r>
                          </m:e>
                        </m:d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𝒚</m:t>
                        </m:r>
                        <m:r>
                          <a:rPr lang="en-US" b="1"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b="1">
                    <a:latin typeface="Times New Roman" pitchFamily="18" charset="0"/>
                    <a:cs typeface="Times New Roman" pitchFamily="18" charset="0"/>
                  </a:rPr>
                  <a:t> = -3</a:t>
                </a: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3873312"/>
                <a:ext cx="2244974" cy="1031886"/>
              </a:xfrm>
              <a:prstGeom prst="rect">
                <a:avLst/>
              </a:prstGeom>
              <a:blipFill rotWithShape="1">
                <a:blip r:embed="rId6"/>
                <a:stretch>
                  <a:fillRect t="-1765" r="-1902" b="-2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488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7" grpId="0" animBg="1"/>
      <p:bldP spid="6" grpId="0" uiExpand="1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924800" cy="990600"/>
          </a:xfrm>
          <a:pattFill prst="shingle">
            <a:fgClr>
              <a:srgbClr val="FFFF00"/>
            </a:fgClr>
            <a:bgClr>
              <a:schemeClr val="bg1"/>
            </a:bgClr>
          </a:pattFill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FF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</a:t>
            </a:r>
            <a:endParaRPr lang="en-US" sz="40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4038600" cy="4343400"/>
          </a:xfrm>
          <a:pattFill prst="pct80">
            <a:fgClr>
              <a:srgbClr val="FFFFCC"/>
            </a:fgClr>
            <a:bgClr>
              <a:schemeClr val="bg1"/>
            </a:bgClr>
          </a:pattFill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Đội I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093208" y="2514600"/>
            <a:ext cx="4050792" cy="4343400"/>
          </a:xfrm>
          <a:prstGeom prst="rect">
            <a:avLst/>
          </a:prstGeom>
          <a:pattFill prst="pct80">
            <a:fgClr>
              <a:srgbClr val="FFFFCC"/>
            </a:fgClr>
            <a:bgClr>
              <a:schemeClr val="bg1"/>
            </a:bgClr>
          </a:pattFill>
          <a:ln>
            <a:solidFill>
              <a:srgbClr val="0000FF">
                <a:alpha val="94000"/>
              </a:srgbClr>
            </a:solidFill>
          </a:ln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Đội </a:t>
            </a:r>
            <a:r>
              <a:rPr lang="en-US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en-US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853345" y="3180520"/>
                <a:ext cx="2728055" cy="32964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i="1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</m:num>
                              <m:den>
                                <m:d>
                                  <m:dPr>
                                    <m:begChr m:val=""/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latin typeface="Cambria Math"/>
                                      </a:rPr>
                                      <m:t>2(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2400" i="1"/>
                              <m:t>         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−1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2400" i="1"/>
                              <m:t>             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5</m:t>
                                    </m:r>
                                  </m:sup>
                                </m:sSup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2400" i="1"/>
                              <m:t>   </m:t>
                            </m:r>
                            <m:r>
                              <m:rPr>
                                <m:nor/>
                              </m:rPr>
                              <a:rPr lang="en-US" sz="2400" b="0" i="1" smtClean="0"/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sz="2400" i="1"/>
                              <m:t>           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400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2400" b="0" i="1" smtClean="0"/>
                              <m:t>  </m:t>
                            </m:r>
                            <m:r>
                              <m:rPr>
                                <m:nor/>
                              </m:rPr>
                              <a:rPr lang="en-US" sz="2400" i="1"/>
                              <m:t>        </m:t>
                            </m:r>
                          </m:e>
                        </m:mr>
                      </m:m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345" y="3180520"/>
                <a:ext cx="2728055" cy="32964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3124200" y="3118965"/>
                <a:ext cx="2048318" cy="33580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eqArr>
                              <m:eqArr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40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40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40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p>
                                        <m:r>
                                          <a:rPr lang="en-US" sz="240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      </m:t>
                                </m:r>
                              </m:e>
                            </m:eqArr>
                            <m:r>
                              <a:rPr lang="en-US" sz="2400" b="0" i="1" smtClean="0">
                                <a:latin typeface="Cambria Math"/>
                              </a:rPr>
                              <m:t>       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nor/>
                                  </m:rPr>
                                  <a:rPr lang="en-US" sz="2400" i="1"/>
                                  <m:t> 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400">
                                    <a:latin typeface="Cambria Math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          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        </m:t>
                                </m:r>
                              </m:e>
                            </m:eqAr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sz="240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−1</m:t>
                                </m:r>
                              </m:den>
                            </m:f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+1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/>
                              </a:rPr>
                              <m:t>  </m:t>
                            </m:r>
                          </m:e>
                        </m:mr>
                      </m:m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118965"/>
                <a:ext cx="2048318" cy="33580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4953000" y="3192344"/>
                <a:ext cx="3108415" cy="3360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latin typeface="Cambria Math"/>
                                      </a:rPr>
                                      <m:t>5(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</m:num>
                              <m:den>
                                <m:d>
                                  <m:dPr>
                                    <m:begChr m:val=""/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>
                                        <a:latin typeface="Cambria Math"/>
                                      </a:rPr>
                                      <m:t>25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400">
                                        <a:latin typeface="Cambria Math"/>
                                      </a:rPr>
                                      <m:t>+2</m:t>
                                    </m:r>
                                  </m:e>
                                </m:d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2400" i="1"/>
                              <m:t>         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−2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>
                                    <a:latin typeface="Cambria Math"/>
                                  </a:rPr>
                                  <m:t>−4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2400" b="0" i="1" smtClean="0"/>
                              <m:t>     </m:t>
                            </m:r>
                            <m:r>
                              <m:rPr>
                                <m:nor/>
                              </m:rPr>
                              <a:rPr lang="en-US" sz="2400" i="1"/>
                              <m:t>             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/>
                                </m:sSup>
                              </m:num>
                              <m:den>
                                <m:r>
                                  <a:rPr lang="en-US" sz="2400">
                                    <a:latin typeface="Cambria Math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2400" i="1"/>
                              <m:t>  </m:t>
                            </m:r>
                            <m:r>
                              <m:rPr>
                                <m:nor/>
                              </m:rPr>
                              <a:rPr lang="en-US" sz="2400" b="0" i="1" smtClean="0"/>
                              <m:t>    </m:t>
                            </m:r>
                            <m:r>
                              <m:rPr>
                                <m:nor/>
                              </m:rPr>
                              <a:rPr lang="en-US" sz="2400" i="1"/>
                              <m:t>            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/>
                                </m:sSup>
                              </m:num>
                              <m:den>
                                <m:r>
                                  <a:rPr lang="en-US" sz="2400">
                                    <a:latin typeface="Cambria Math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/>
                                </m:sSup>
                                <m:r>
                                  <a:rPr lang="en-US" sz="2400">
                                    <a:latin typeface="Cambria Math"/>
                                  </a:rPr>
                                  <m:t>−4</m:t>
                                </m:r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m:rPr>
                                <m:nor/>
                              </m:rPr>
                              <a:rPr lang="en-US" sz="2400" i="1"/>
                              <m:t>     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     </m:t>
                            </m:r>
                          </m:e>
                        </m:mr>
                      </m:m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192344"/>
                <a:ext cx="3108415" cy="336085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7315200" y="3211926"/>
                <a:ext cx="1939890" cy="34174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400">
                                    <a:latin typeface="Cambria Math"/>
                                  </a:rPr>
                                  <m:t>+2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en-US" sz="2400" i="1"/>
                              <m:t> 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eqArr>
                                  <m:eqArr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2400">
                                        <a:latin typeface="Cambria Math"/>
                                      </a:rPr>
                                      <m:t>1−2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e/>
                                </m:eqArr>
                              </m:den>
                            </m:f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>
                                    <a:latin typeface="Cambria Math"/>
                                  </a:rPr>
                                  <m:t>5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/>
                              </a:rPr>
                              <m:t>       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sz="2400">
                                    <a:latin typeface="Cambria Math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en-US" sz="240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  <m:r>
                              <a:rPr lang="en-US" sz="2400" b="0" i="1" smtClean="0">
                                <a:latin typeface="Cambria Math"/>
                              </a:rPr>
                              <m:t>       </m:t>
                            </m:r>
                          </m:e>
                        </m:mr>
                      </m:m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211926"/>
                <a:ext cx="1939890" cy="341747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219200" y="1284982"/>
            <a:ext cx="7696200" cy="1077218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FF00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Nối mỗi phân thức ở cột A với cột </a:t>
            </a:r>
            <a:r>
              <a:rPr lang="en-US" sz="32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algn="ctr"/>
            <a:r>
              <a:rPr lang="en-US" sz="32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 được kết quả </a:t>
            </a:r>
            <a:r>
              <a:rPr lang="en-US" sz="32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32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79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7" grpId="0" animBg="1"/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733425"/>
          </a:xfrm>
          <a:pattFill prst="shingle">
            <a:fgClr>
              <a:srgbClr val="FFFF00"/>
            </a:fgClr>
            <a:bgClr>
              <a:schemeClr val="bg1"/>
            </a:bgClr>
          </a:pattFill>
          <a:ln>
            <a:solidFill>
              <a:srgbClr val="FF0000"/>
            </a:solidFill>
          </a:ln>
          <a:effectLst>
            <a:outerShdw blurRad="50800" dist="50800" dir="5400000" algn="ctr" rotWithShape="0">
              <a:srgbClr val="FF0000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bài học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799" y="2514600"/>
            <a:ext cx="258532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7469" y="733425"/>
            <a:ext cx="54102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6182">
            <a:off x="2183957" y="2280398"/>
            <a:ext cx="4953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85254">
            <a:off x="604909" y="4648200"/>
            <a:ext cx="383203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 descr="image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0"/>
            <a:ext cx="4921250" cy="222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loud"/>
          <p:cNvSpPr>
            <a:spLocks noChangeAspect="1" noEditPoints="1" noChangeArrowheads="1"/>
          </p:cNvSpPr>
          <p:nvPr/>
        </p:nvSpPr>
        <p:spPr bwMode="auto">
          <a:xfrm>
            <a:off x="152400" y="3886200"/>
            <a:ext cx="30480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Rút gọn phân thức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6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1066800"/>
          </a:xfrm>
          <a:pattFill prst="shingle">
            <a:fgClr>
              <a:srgbClr val="FFFF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1066800"/>
            <a:ext cx="8153400" cy="5791200"/>
          </a:xfrm>
          <a:prstGeom prst="rect">
            <a:avLst/>
          </a:prstGeom>
          <a:pattFill prst="pct25">
            <a:fgClr>
              <a:srgbClr val="99FF99"/>
            </a:fgClr>
            <a:bgClr>
              <a:schemeClr val="bg1"/>
            </a:bgClr>
          </a:pattFill>
          <a:ln>
            <a:solidFill>
              <a:schemeClr val="tx1">
                <a:alpha val="94000"/>
              </a:schemeClr>
            </a:solidFill>
          </a:ln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341120" y="2133600"/>
            <a:ext cx="7498080" cy="3505200"/>
          </a:xfrm>
          <a:solidFill>
            <a:srgbClr val="FFFFCC"/>
          </a:solidFill>
          <a:ln/>
          <a:extLst>
            <a:ext uri="{91240B29-F687-4F45-9708-019B960494DF}">
              <a14:hiddenLine xmlns:a14="http://schemas.microsoft.com/office/drawing/2010/main" xmlns="" w="28575" cmpd="sng">
                <a:solidFill>
                  <a:srgbClr val="FF33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Ôn lại các cách phân tích đa thức thành nhân tử</a:t>
            </a:r>
          </a:p>
          <a:p>
            <a:pPr>
              <a:lnSpc>
                <a:spcPct val="15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US" b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Làm bài tập: 7, 8, 9 ( trang 39-40/SGK)</a:t>
            </a:r>
            <a:endParaRPr lang="en-US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FF00FF"/>
              </a:buClr>
              <a:buFont typeface="Wingdings" pitchFamily="2" charset="2"/>
              <a:buChar char="Ø"/>
            </a:pPr>
            <a:r>
              <a:rPr lang="en-US" b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Học thuộc các bước rút gọn phân thức</a:t>
            </a:r>
            <a:endParaRPr lang="en-US" b="1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6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228600" y="161925"/>
            <a:ext cx="86868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Kính chúc các thầy, cô mạnh khoẻ- hạnh phúc</a:t>
            </a:r>
          </a:p>
        </p:txBody>
      </p:sp>
      <p:sp>
        <p:nvSpPr>
          <p:cNvPr id="48131" name="WordArt 3"/>
          <p:cNvSpPr>
            <a:spLocks noChangeArrowheads="1" noChangeShapeType="1" noTextEdit="1"/>
          </p:cNvSpPr>
          <p:nvPr/>
        </p:nvSpPr>
        <p:spPr bwMode="auto">
          <a:xfrm>
            <a:off x="228600" y="4495800"/>
            <a:ext cx="8686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Chúc các em học sinh chăm ngoan- học giỏi</a:t>
            </a:r>
            <a:endParaRPr lang="en-US" sz="3200" b="1" kern="1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48132" name="Picture 4" descr="soft100_20_10_077648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700213"/>
            <a:ext cx="4343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WordArt 5"/>
          <p:cNvSpPr>
            <a:spLocks noChangeArrowheads="1" noChangeShapeType="1" noTextEdit="1"/>
          </p:cNvSpPr>
          <p:nvPr/>
        </p:nvSpPr>
        <p:spPr bwMode="auto">
          <a:xfrm>
            <a:off x="1219200" y="5867400"/>
            <a:ext cx="6581775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1AB5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Xin chân thành cảm ơn các thầy cô và các em</a:t>
            </a:r>
            <a:endParaRPr lang="en-US" sz="2800" b="1" kern="10">
              <a:ln w="9525">
                <a:solidFill>
                  <a:srgbClr val="00FF00"/>
                </a:solidFill>
                <a:round/>
                <a:headEnd/>
                <a:tailEnd/>
              </a:ln>
              <a:solidFill>
                <a:srgbClr val="01AB5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8591038"/>
      </p:ext>
    </p:extLst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31" grpId="0" animBg="1"/>
      <p:bldP spid="4813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489</TotalTime>
  <Words>209</Words>
  <Application>Microsoft Office PowerPoint</Application>
  <PresentationFormat>On-screen Show (4:3)</PresentationFormat>
  <Paragraphs>79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Slide 1</vt:lpstr>
      <vt:lpstr>Kiểm tra bài cũ</vt:lpstr>
      <vt:lpstr>  Tiết 24: Rút gọn phân thức</vt:lpstr>
      <vt:lpstr>Hoạt động nhóm ( thời gian 3 phút)</vt:lpstr>
      <vt:lpstr>   3. Luyện tập</vt:lpstr>
      <vt:lpstr>Trò chơi</vt:lpstr>
      <vt:lpstr>Nội dung bài học</vt:lpstr>
      <vt:lpstr>Hướng dẫn về nhà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Administrator</dc:creator>
  <cp:lastModifiedBy>Smart</cp:lastModifiedBy>
  <cp:revision>44</cp:revision>
  <dcterms:created xsi:type="dcterms:W3CDTF">2014-11-03T03:10:29Z</dcterms:created>
  <dcterms:modified xsi:type="dcterms:W3CDTF">2016-11-01T09:00:56Z</dcterms:modified>
</cp:coreProperties>
</file>